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56" r:id="rId2"/>
    <p:sldId id="259" r:id="rId3"/>
    <p:sldId id="263" r:id="rId4"/>
    <p:sldId id="264" r:id="rId5"/>
    <p:sldId id="265" r:id="rId6"/>
    <p:sldId id="266" r:id="rId7"/>
    <p:sldId id="262" r:id="rId8"/>
    <p:sldId id="269" r:id="rId9"/>
    <p:sldId id="26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1092" y="-51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0AE36D-7AC0-4B73-82A1-81477C4D7627}" type="datetimeFigureOut">
              <a:rPr lang="en-US" smtClean="0"/>
              <a:pPr/>
              <a:t>10/7/2010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FEDD57-DF84-40A4-B68A-4AE7ABC06278}"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02092EA9-CB4A-46DB-93B2-1435F556D779}" type="datetimeFigureOut">
              <a:rPr lang="en-US" smtClean="0"/>
              <a:pPr/>
              <a:t>10/7/2010</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A045D91F-990C-47AB-9BF5-0C7C44602CD3}"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092EA9-CB4A-46DB-93B2-1435F556D779}" type="datetimeFigureOut">
              <a:rPr lang="en-US" smtClean="0"/>
              <a:pPr/>
              <a:t>10/7/2010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45D91F-990C-47AB-9BF5-0C7C44602C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092EA9-CB4A-46DB-93B2-1435F556D779}" type="datetimeFigureOut">
              <a:rPr lang="en-US" smtClean="0"/>
              <a:pPr/>
              <a:t>10/7/2010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45D91F-990C-47AB-9BF5-0C7C44602CD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092EA9-CB4A-46DB-93B2-1435F556D779}" type="datetimeFigureOut">
              <a:rPr lang="en-US" smtClean="0"/>
              <a:pPr/>
              <a:t>10/7/2010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45D91F-990C-47AB-9BF5-0C7C44602C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2092EA9-CB4A-46DB-93B2-1435F556D779}" type="datetimeFigureOut">
              <a:rPr lang="en-US" smtClean="0"/>
              <a:pPr/>
              <a:t>10/7/2010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A045D91F-990C-47AB-9BF5-0C7C44602C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092EA9-CB4A-46DB-93B2-1435F556D779}" type="datetimeFigureOut">
              <a:rPr lang="en-US" smtClean="0"/>
              <a:pPr/>
              <a:t>10/7/2010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45D91F-990C-47AB-9BF5-0C7C44602C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2092EA9-CB4A-46DB-93B2-1435F556D779}" type="datetimeFigureOut">
              <a:rPr lang="en-US" smtClean="0"/>
              <a:pPr/>
              <a:t>10/7/2010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045D91F-990C-47AB-9BF5-0C7C44602CD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2092EA9-CB4A-46DB-93B2-1435F556D779}" type="datetimeFigureOut">
              <a:rPr lang="en-US" smtClean="0"/>
              <a:pPr/>
              <a:t>10/7/2010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045D91F-990C-47AB-9BF5-0C7C44602C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092EA9-CB4A-46DB-93B2-1435F556D779}" type="datetimeFigureOut">
              <a:rPr lang="en-US" smtClean="0"/>
              <a:pPr/>
              <a:t>10/7/2010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045D91F-990C-47AB-9BF5-0C7C44602C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092EA9-CB4A-46DB-93B2-1435F556D779}" type="datetimeFigureOut">
              <a:rPr lang="en-US" smtClean="0"/>
              <a:pPr/>
              <a:t>10/7/2010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45D91F-990C-47AB-9BF5-0C7C44602CD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2092EA9-CB4A-46DB-93B2-1435F556D779}" type="datetimeFigureOut">
              <a:rPr lang="en-US" smtClean="0"/>
              <a:pPr/>
              <a:t>10/7/2010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45D91F-990C-47AB-9BF5-0C7C44602CD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2092EA9-CB4A-46DB-93B2-1435F556D779}" type="datetimeFigureOut">
              <a:rPr lang="en-US" smtClean="0"/>
              <a:pPr/>
              <a:t>10/7/2010</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045D91F-990C-47AB-9BF5-0C7C44602CD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0.tqn.com/d/africanhistory/1/0/f/M/SlaveTradeStats000.jpg"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imgres?imgurl=http://blogs.edweek.org/edweek/eduwonkette/upload/2009/01/why-blog.jpg&amp;imgrefurl=http://blogs.edweek.org/edweek/eduwonkette/&amp;usg=__wuWppXC2efw5wta_Rrsp2YMpg68=&amp;h=306&amp;w=392&amp;sz=11&amp;hl=en&amp;start=10&amp;zoom=1&amp;um=1&amp;itbs=1&amp;tbnid=ioTFlG8IC7QqrM:&amp;tbnh=96&amp;tbnw=123&amp;prev=/images?q=why&amp;um=1&amp;hl=en&amp;sa=N&amp;rls=com.microsoft:en-US&amp;tbs=isch: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imgres?imgurl=http://school.discoveryeducation.com/clipart/images/clock.gif&amp;imgrefurl=http://school.discoveryeducation.com/clipart/clip/clock.html&amp;usg=__rL4qy5ejcf-DGW9rP0X7bc3ufEo=&amp;h=344&amp;w=359&amp;sz=4&amp;hl=en&amp;start=1&amp;zoom=1&amp;um=1&amp;itbs=1&amp;tbnid=2lvZldLwJAv0NM:&amp;tbnh=116&amp;tbnw=121&amp;prev=/images?q=clock&amp;um=1&amp;hl=en&amp;sa=N&amp;rls=com.microsoft:en-US&amp;tbs=isch: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imgres?imgurl=http://www.beatles.onlinehome.de/one.jpg&amp;imgrefurl=http://www.beatles.onlinehome.de/one.htm&amp;usg=__Nlpf3sPB62kNupp2LxAON3FErW8=&amp;h=300&amp;w=300&amp;sz=9&amp;hl=en&amp;start=4&amp;zoom=1&amp;um=1&amp;itbs=1&amp;tbnid=2D1W6GO3KtbGtM:&amp;tbnh=116&amp;tbnw=116&amp;prev=/images?q=one&amp;um=1&amp;hl=en&amp;sa=N&amp;rls=com.microsoft:en-US&amp;tbs=isch: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imgres?imgurl=http://www.freewebs.com/tomwhittle7/images/2.png&amp;imgrefurl=http://www.freewebs.com/tomwhittle7/&amp;usg=__XtTZptSjWIfNjuT3K95J6FjasE8=&amp;h=300&amp;w=300&amp;sz=13&amp;hl=en&amp;start=4&amp;zoom=1&amp;um=1&amp;itbs=1&amp;tbnid=qBl5L1kX00xabM:&amp;tbnh=116&amp;tbnw=116&amp;prev=/images?q=two&amp;um=1&amp;hl=en&amp;sa=N&amp;rls=com.microsoft:en-US&amp;tbs=isch:1"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04800"/>
            <a:ext cx="8229600" cy="1828800"/>
          </a:xfrm>
        </p:spPr>
        <p:txBody>
          <a:bodyPr/>
          <a:lstStyle/>
          <a:p>
            <a:r>
              <a:rPr lang="en-US" dirty="0" smtClean="0">
                <a:solidFill>
                  <a:srgbClr val="0070C0"/>
                </a:solidFill>
              </a:rPr>
              <a:t>Atlantic Slave Trade</a:t>
            </a:r>
            <a:endParaRPr lang="en-US" dirty="0">
              <a:solidFill>
                <a:srgbClr val="0070C0"/>
              </a:solidFill>
            </a:endParaRPr>
          </a:p>
        </p:txBody>
      </p:sp>
      <p:sp>
        <p:nvSpPr>
          <p:cNvPr id="3" name="Subtitle 2"/>
          <p:cNvSpPr>
            <a:spLocks noGrp="1"/>
          </p:cNvSpPr>
          <p:nvPr>
            <p:ph type="subTitle" idx="1"/>
          </p:nvPr>
        </p:nvSpPr>
        <p:spPr>
          <a:xfrm>
            <a:off x="1066800" y="2209800"/>
            <a:ext cx="6400800" cy="1752600"/>
          </a:xfrm>
        </p:spPr>
        <p:txBody>
          <a:bodyPr/>
          <a:lstStyle/>
          <a:p>
            <a:r>
              <a:rPr lang="en-US" b="1" dirty="0" smtClean="0"/>
              <a:t>I will teach you how  slaves got here and when it started.</a:t>
            </a:r>
            <a:endParaRPr lang="en-US" b="1" dirty="0"/>
          </a:p>
        </p:txBody>
      </p:sp>
      <p:pic>
        <p:nvPicPr>
          <p:cNvPr id="8194" name="Picture 2" descr="http://t3.gstatic.com/images?q=tbn:ANd9GcS8AG8dNT9lIdjzFoKenfRmMTzMCs-Z17uVMW7ZPqJyL9wDVYk&amp;t=1&amp;usg=__2Y25_HZrxSZlybR6IEJrT4OlOK0="/>
          <p:cNvPicPr>
            <a:picLocks noChangeAspect="1" noChangeArrowheads="1"/>
          </p:cNvPicPr>
          <p:nvPr/>
        </p:nvPicPr>
        <p:blipFill>
          <a:blip r:embed="rId2" cstate="print"/>
          <a:srcRect/>
          <a:stretch>
            <a:fillRect/>
          </a:stretch>
        </p:blipFill>
        <p:spPr bwMode="auto">
          <a:xfrm>
            <a:off x="533400" y="3505200"/>
            <a:ext cx="8284031" cy="304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143000"/>
          </a:xfrm>
        </p:spPr>
        <p:txBody>
          <a:bodyPr>
            <a:normAutofit/>
          </a:bodyPr>
          <a:lstStyle/>
          <a:p>
            <a:r>
              <a:rPr lang="en-US" sz="2800" dirty="0" smtClean="0"/>
              <a:t>The Amount of Slaves they brought over.</a:t>
            </a:r>
            <a:endParaRPr lang="en-US" sz="2800" dirty="0"/>
          </a:p>
        </p:txBody>
      </p:sp>
      <p:pic>
        <p:nvPicPr>
          <p:cNvPr id="4" name="Content Placeholder 3" descr="http://0.tqn.com/d/africanhistory/1/5/f/M/SlaveTradeStats000.jpg">
            <a:hlinkClick r:id="rId3" tgtFrame="_blank" tooltip="&quot;View Full-Size&quot;"/>
          </p:cNvPr>
          <p:cNvPicPr>
            <a:picLocks noGrp="1"/>
          </p:cNvPicPr>
          <p:nvPr>
            <p:ph idx="1"/>
          </p:nvPr>
        </p:nvPicPr>
        <p:blipFill>
          <a:blip r:embed="rId4" cstate="print"/>
          <a:srcRect/>
          <a:stretch>
            <a:fillRect/>
          </a:stretch>
        </p:blipFill>
        <p:spPr bwMode="auto">
          <a:xfrm>
            <a:off x="457200" y="990600"/>
            <a:ext cx="822960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just">
              <a:buNone/>
            </a:pPr>
            <a:r>
              <a:rPr lang="en-US" sz="11200" dirty="0" smtClean="0">
                <a:solidFill>
                  <a:srgbClr val="C00000"/>
                </a:solidFill>
              </a:rPr>
              <a:t>why</a:t>
            </a:r>
            <a:endParaRPr lang="en-US" sz="11200" dirty="0">
              <a:solidFill>
                <a:srgbClr val="C00000"/>
              </a:solidFill>
            </a:endParaRPr>
          </a:p>
        </p:txBody>
      </p:sp>
      <p:pic>
        <p:nvPicPr>
          <p:cNvPr id="5122" name="Picture 2" descr="http://t1.gstatic.com/images?q=tbn:ioTFlG8IC7QqrM:http://blogs.edweek.org/edweek/eduwonkette/upload/2009/01/why-blog.jpg">
            <a:hlinkClick r:id="rId2"/>
          </p:cNvPr>
          <p:cNvPicPr>
            <a:picLocks noChangeAspect="1" noChangeArrowheads="1"/>
          </p:cNvPicPr>
          <p:nvPr/>
        </p:nvPicPr>
        <p:blipFill>
          <a:blip r:embed="rId3" cstate="print"/>
          <a:srcRect/>
          <a:stretch>
            <a:fillRect/>
          </a:stretch>
        </p:blipFill>
        <p:spPr bwMode="auto">
          <a:xfrm>
            <a:off x="4648200" y="3048000"/>
            <a:ext cx="3612352" cy="28194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r>
              <a:rPr lang="en-US" sz="11200" b="1" dirty="0" smtClean="0">
                <a:solidFill>
                  <a:srgbClr val="C00000"/>
                </a:solidFill>
              </a:rPr>
              <a:t>When</a:t>
            </a:r>
            <a:endParaRPr lang="en-US" sz="11200" b="1" dirty="0">
              <a:solidFill>
                <a:srgbClr val="C00000"/>
              </a:solidFill>
            </a:endParaRPr>
          </a:p>
        </p:txBody>
      </p:sp>
      <p:pic>
        <p:nvPicPr>
          <p:cNvPr id="4098" name="Picture 2" descr="http://t1.gstatic.com/images?q=tbn:2lvZldLwJAv0NM:http://school.discoveryeducation.com/clipart/images/clock.gif">
            <a:hlinkClick r:id="rId2"/>
          </p:cNvPr>
          <p:cNvPicPr>
            <a:picLocks noChangeAspect="1" noChangeArrowheads="1"/>
          </p:cNvPicPr>
          <p:nvPr/>
        </p:nvPicPr>
        <p:blipFill>
          <a:blip r:embed="rId3" cstate="print"/>
          <a:srcRect/>
          <a:stretch>
            <a:fillRect/>
          </a:stretch>
        </p:blipFill>
        <p:spPr bwMode="auto">
          <a:xfrm>
            <a:off x="2514600" y="3733800"/>
            <a:ext cx="3657600" cy="241069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r>
              <a:rPr lang="en-US" sz="11200" dirty="0" smtClean="0">
                <a:solidFill>
                  <a:srgbClr val="C00000"/>
                </a:solidFill>
              </a:rPr>
              <a:t>Part 1</a:t>
            </a:r>
            <a:endParaRPr lang="en-US" sz="11200" dirty="0">
              <a:solidFill>
                <a:srgbClr val="C00000"/>
              </a:solidFill>
            </a:endParaRPr>
          </a:p>
        </p:txBody>
      </p:sp>
      <p:pic>
        <p:nvPicPr>
          <p:cNvPr id="3074" name="Picture 2" descr="http://t2.gstatic.com/images?q=tbn:2D1W6GO3KtbGtM:http://www.beatles.onlinehome.de/one.jpg">
            <a:hlinkClick r:id="rId2"/>
          </p:cNvPr>
          <p:cNvPicPr>
            <a:picLocks noChangeAspect="1" noChangeArrowheads="1"/>
          </p:cNvPicPr>
          <p:nvPr/>
        </p:nvPicPr>
        <p:blipFill>
          <a:blip r:embed="rId3" cstate="print"/>
          <a:srcRect/>
          <a:stretch>
            <a:fillRect/>
          </a:stretch>
        </p:blipFill>
        <p:spPr bwMode="auto">
          <a:xfrm>
            <a:off x="4267200" y="4114800"/>
            <a:ext cx="3962400" cy="20574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r>
              <a:rPr lang="en-US" sz="11200" dirty="0" smtClean="0">
                <a:solidFill>
                  <a:srgbClr val="C00000"/>
                </a:solidFill>
              </a:rPr>
              <a:t>Part 2</a:t>
            </a:r>
          </a:p>
        </p:txBody>
      </p:sp>
      <p:pic>
        <p:nvPicPr>
          <p:cNvPr id="2050" name="Picture 2" descr="http://t1.gstatic.com/images?q=tbn:qBl5L1kX00xabM:http://www.freewebs.com/tomwhittle7/images/2.png">
            <a:hlinkClick r:id="rId2"/>
          </p:cNvPr>
          <p:cNvPicPr>
            <a:picLocks noChangeAspect="1" noChangeArrowheads="1"/>
          </p:cNvPicPr>
          <p:nvPr/>
        </p:nvPicPr>
        <p:blipFill>
          <a:blip r:embed="rId3" cstate="print"/>
          <a:srcRect/>
          <a:stretch>
            <a:fillRect/>
          </a:stretch>
        </p:blipFill>
        <p:spPr bwMode="auto">
          <a:xfrm>
            <a:off x="4876800" y="3810000"/>
            <a:ext cx="2438400" cy="243840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 that will surprise you</a:t>
            </a:r>
            <a:endParaRPr lang="en-US" dirty="0"/>
          </a:p>
        </p:txBody>
      </p:sp>
      <p:sp>
        <p:nvSpPr>
          <p:cNvPr id="3" name="Content Placeholder 2"/>
          <p:cNvSpPr>
            <a:spLocks noGrp="1"/>
          </p:cNvSpPr>
          <p:nvPr>
            <p:ph idx="1"/>
          </p:nvPr>
        </p:nvSpPr>
        <p:spPr/>
        <p:txBody>
          <a:bodyPr>
            <a:normAutofit/>
          </a:bodyPr>
          <a:lstStyle/>
          <a:p>
            <a:r>
              <a:rPr lang="en-US" dirty="0" smtClean="0"/>
              <a:t>Only slightly more than 3% of the enslaved people exported were traded between 1450 and 1600, 16% in the 17th century. More than half of them were exported in the 18th century, the remaining 28.5% in the 19th century</a:t>
            </a:r>
          </a:p>
          <a:p>
            <a:pPr>
              <a:buNone/>
            </a:pPr>
            <a:r>
              <a:rPr lang="en-US" dirty="0" smtClean="0"/>
              <a:t>	</a:t>
            </a:r>
            <a:br>
              <a:rPr lang="en-US" dirty="0" smtClean="0"/>
            </a:br>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For a variety of reasons, Africans replaced Native Americans as the main population of enslaved people in the Americas. </a:t>
            </a:r>
          </a:p>
          <a:p>
            <a:r>
              <a:rPr lang="en-US" dirty="0" smtClean="0"/>
              <a:t>In some cases, such as on some of the Caribbean Islands, warfare and diseases such as smallpox eliminated the natives completely. </a:t>
            </a:r>
          </a:p>
          <a:p>
            <a:r>
              <a:rPr lang="en-US" dirty="0" smtClean="0"/>
              <a:t>In other cases, such as in South Carolina, Virginia, and New England, the need for alliances with native tribes coupled with the availability of enslaved Africans at affordable prices (beginning in the early 18th century for these colonies) resulted in a shift away from Native American slavery.</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 that will surprise you</a:t>
            </a:r>
            <a:endParaRPr lang="en-US" dirty="0"/>
          </a:p>
        </p:txBody>
      </p:sp>
      <p:sp>
        <p:nvSpPr>
          <p:cNvPr id="3" name="Content Placeholder 2"/>
          <p:cNvSpPr>
            <a:spLocks noGrp="1"/>
          </p:cNvSpPr>
          <p:nvPr>
            <p:ph idx="1"/>
          </p:nvPr>
        </p:nvSpPr>
        <p:spPr/>
        <p:txBody>
          <a:bodyPr>
            <a:normAutofit/>
          </a:bodyPr>
          <a:lstStyle/>
          <a:p>
            <a:r>
              <a:rPr lang="en-US" dirty="0" smtClean="0"/>
              <a:t>Africa was affected in many different ways from the Atlantic Slave Trade. Music was one big great effect, the loss and separation of their loved ones. </a:t>
            </a:r>
            <a:br>
              <a:rPr lang="en-US" dirty="0" smtClean="0"/>
            </a:br>
            <a:endParaRPr lang="en-US"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57</TotalTime>
  <Words>213</Words>
  <Application>Microsoft Office PowerPoint</Application>
  <PresentationFormat>On-screen Show (4:3)</PresentationFormat>
  <Paragraphs>15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Atlantic Slave Trade</vt:lpstr>
      <vt:lpstr>The Amount of Slaves they brought over.</vt:lpstr>
      <vt:lpstr>Slide 3</vt:lpstr>
      <vt:lpstr>Slide 4</vt:lpstr>
      <vt:lpstr>Slide 5</vt:lpstr>
      <vt:lpstr>Slide 6</vt:lpstr>
      <vt:lpstr>Facts that will surprise you</vt:lpstr>
      <vt:lpstr>Slide 8</vt:lpstr>
      <vt:lpstr>Facts that will surprise you</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Atlantic Slave Trade</dc:title>
  <dc:creator>nstarzynski</dc:creator>
  <cp:lastModifiedBy>mdaniels79</cp:lastModifiedBy>
  <cp:revision>12</cp:revision>
  <dcterms:created xsi:type="dcterms:W3CDTF">2010-09-16T18:37:10Z</dcterms:created>
  <dcterms:modified xsi:type="dcterms:W3CDTF">2010-10-07T18:47:53Z</dcterms:modified>
</cp:coreProperties>
</file>